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859" r:id="rId2"/>
    <p:sldId id="1095" r:id="rId3"/>
    <p:sldId id="1091" r:id="rId4"/>
    <p:sldId id="1096" r:id="rId5"/>
    <p:sldId id="1097" r:id="rId6"/>
    <p:sldId id="1098" r:id="rId7"/>
    <p:sldId id="1103" r:id="rId8"/>
    <p:sldId id="1118" r:id="rId9"/>
    <p:sldId id="1119" r:id="rId10"/>
    <p:sldId id="1124" r:id="rId11"/>
    <p:sldId id="1125" r:id="rId12"/>
    <p:sldId id="1126" r:id="rId13"/>
    <p:sldId id="1122" r:id="rId14"/>
    <p:sldId id="1123" r:id="rId15"/>
    <p:sldId id="1117" r:id="rId16"/>
    <p:sldId id="1130" r:id="rId17"/>
    <p:sldId id="1131" r:id="rId18"/>
    <p:sldId id="1111" r:id="rId19"/>
    <p:sldId id="1132" r:id="rId20"/>
    <p:sldId id="1133" r:id="rId21"/>
    <p:sldId id="1114" r:id="rId2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FFFFFF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6379" autoAdjust="0"/>
  </p:normalViewPr>
  <p:slideViewPr>
    <p:cSldViewPr>
      <p:cViewPr varScale="1">
        <p:scale>
          <a:sx n="111" d="100"/>
          <a:sy n="111" d="100"/>
        </p:scale>
        <p:origin x="7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高中化学 必修</a:t>
            </a:r>
            <a:r>
              <a:rPr lang="en-US" altLang="zh-CN" sz="2000" baseline="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baseline="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第二册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JSJY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</a:t>
            </a:r>
            <a:r>
              <a:rPr lang="en-US" altLang="zh-CN" sz="5400">
                <a:solidFill>
                  <a:srgbClr val="549E39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有机化合物的获得与应用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第一单元　化石燃料与有机化合物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化学性质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6734" y="1628800"/>
            <a:ext cx="7917477" cy="2399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7966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6734" y="836712"/>
            <a:ext cx="8256329" cy="5062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7101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苯</a:t>
            </a:r>
            <a:r>
              <a:rPr lang="zh-CN" altLang="zh-CN" b="1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的结构与性质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苯的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结构</a:t>
            </a:r>
            <a:endParaRPr lang="zh-CN" altLang="en-US"/>
          </a:p>
        </p:txBody>
      </p:sp>
      <p:pic>
        <p:nvPicPr>
          <p:cNvPr id="4" name="知识点6.eps" descr="id:21474895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0794" y="783288"/>
            <a:ext cx="1333500" cy="35433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443318"/>
              </p:ext>
            </p:extLst>
          </p:nvPr>
        </p:nvGraphicFramePr>
        <p:xfrm>
          <a:off x="360854" y="1791400"/>
          <a:ext cx="11485848" cy="4601784"/>
        </p:xfrm>
        <a:graphic>
          <a:graphicData uri="http://schemas.openxmlformats.org/drawingml/2006/table">
            <a:tbl>
              <a:tblPr firstRow="1" firstCol="1" bandRow="1"/>
              <a:tblGrid>
                <a:gridCol w="1485880">
                  <a:extLst>
                    <a:ext uri="{9D8B030D-6E8A-4147-A177-3AD203B41FA5}">
                      <a16:colId xmlns:a16="http://schemas.microsoft.com/office/drawing/2014/main" val="2848328853"/>
                    </a:ext>
                  </a:extLst>
                </a:gridCol>
                <a:gridCol w="4680520">
                  <a:extLst>
                    <a:ext uri="{9D8B030D-6E8A-4147-A177-3AD203B41FA5}">
                      <a16:colId xmlns:a16="http://schemas.microsoft.com/office/drawing/2014/main" val="577036724"/>
                    </a:ext>
                  </a:extLst>
                </a:gridCol>
                <a:gridCol w="5319448">
                  <a:extLst>
                    <a:ext uri="{9D8B030D-6E8A-4147-A177-3AD203B41FA5}">
                      <a16:colId xmlns:a16="http://schemas.microsoft.com/office/drawing/2014/main" val="1663267673"/>
                    </a:ext>
                  </a:extLst>
                </a:gridCol>
              </a:tblGrid>
              <a:tr h="4459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分子组成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分子式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8886291"/>
                  </a:ext>
                </a:extLst>
              </a:tr>
              <a:tr h="445985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子结构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结构式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结构简式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7430747"/>
                  </a:ext>
                </a:extLst>
              </a:tr>
              <a:tr h="133795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426218"/>
                  </a:ext>
                </a:extLst>
              </a:tr>
              <a:tr h="445985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子模型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球棍模型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空间填充模型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7396" marR="3739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2408247"/>
                  </a:ext>
                </a:extLst>
              </a:tr>
              <a:tr h="133795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7396" marR="3739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6726410"/>
                  </a:ext>
                </a:extLst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8756" y="2836187"/>
            <a:ext cx="1175504" cy="1434033"/>
          </a:xfrm>
          <a:prstGeom prst="rect">
            <a:avLst/>
          </a:prstGeom>
        </p:spPr>
      </p:pic>
      <p:pic>
        <p:nvPicPr>
          <p:cNvPr id="11" name="图片 10"/>
          <p:cNvPicPr/>
          <p:nvPr/>
        </p:nvPicPr>
        <p:blipFill>
          <a:blip r:embed="rId4"/>
          <a:stretch>
            <a:fillRect/>
          </a:stretch>
        </p:blipFill>
        <p:spPr>
          <a:xfrm>
            <a:off x="7944698" y="3326252"/>
            <a:ext cx="899160" cy="665480"/>
          </a:xfrm>
          <a:prstGeom prst="rect">
            <a:avLst/>
          </a:prstGeom>
        </p:spPr>
      </p:pic>
      <p:pic>
        <p:nvPicPr>
          <p:cNvPr id="12" name="图片 11"/>
          <p:cNvPicPr/>
          <p:nvPr/>
        </p:nvPicPr>
        <p:blipFill>
          <a:blip r:embed="rId5"/>
          <a:stretch>
            <a:fillRect/>
          </a:stretch>
        </p:blipFill>
        <p:spPr>
          <a:xfrm>
            <a:off x="9434023" y="3341461"/>
            <a:ext cx="899160" cy="6654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83409" y="4869160"/>
            <a:ext cx="1366197" cy="138571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27454" y="4869160"/>
            <a:ext cx="1667412" cy="1424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561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苯的化学性质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苯不能使溴的四氯化碳溶液褪色，也不能被酸性高锰酸钾溶液氧化。苯分子的碳碳键是一种介于碳碳单键和碳碳双键之间的特殊共价键。苯分子中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个碳原子和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个氢原子完全等价。人们称苯的这种特殊结构为苯环结构。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）苯能与液溴在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FeBr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作催化剂条件下发生取代反应，化学方程式为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HBr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）苯能与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作催化剂和加热条件下发生加成反应，化学方程式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5646" y="2924944"/>
            <a:ext cx="761168" cy="80020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3972" y="3455350"/>
            <a:ext cx="2236672" cy="811868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71354" y="4077072"/>
            <a:ext cx="1575348" cy="65057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293" y="4653136"/>
            <a:ext cx="1448996" cy="810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940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19521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）苯在空气中燃烧：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15O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zh-CN" altLang="zh-CN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点燃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uFill>
                                    <a:solidFill>
                                      <a:srgbClr val="000000"/>
                                    </a:solidFill>
                                  </a:u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）苯能与浓硝酸在浓硫酸作催化剂和一定的温度条件下发生取代反应，生成硝基苯和水：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                                   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195216"/>
              </a:xfrm>
              <a:blipFill>
                <a:blip r:embed="rId2"/>
                <a:stretch>
                  <a:fillRect l="-796" r="-849" b="-22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58702" y="2308237"/>
            <a:ext cx="1463783" cy="83273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6854" y="2264619"/>
            <a:ext cx="4867450" cy="804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67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0790" y="692696"/>
            <a:ext cx="6850505" cy="637559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取代</a:t>
            </a:r>
            <a:r>
              <a:rPr lang="zh-CN" altLang="zh-CN" b="1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反应与加成反应的</a:t>
            </a:r>
            <a:r>
              <a:rPr lang="zh-CN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比较</a:t>
            </a:r>
            <a:endParaRPr lang="zh-CN" altLang="en-US"/>
          </a:p>
        </p:txBody>
      </p:sp>
      <p:pic>
        <p:nvPicPr>
          <p:cNvPr id="6" name="要点1.eps" descr="id:214748952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360447"/>
            <a:ext cx="1228725" cy="43116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84349741"/>
                  </p:ext>
                </p:extLst>
              </p:nvPr>
            </p:nvGraphicFramePr>
            <p:xfrm>
              <a:off x="406575" y="1883299"/>
              <a:ext cx="11377264" cy="469065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36103">
                      <a:extLst>
                        <a:ext uri="{9D8B030D-6E8A-4147-A177-3AD203B41FA5}">
                          <a16:colId xmlns:a16="http://schemas.microsoft.com/office/drawing/2014/main" val="1856388147"/>
                        </a:ext>
                      </a:extLst>
                    </a:gridCol>
                    <a:gridCol w="4824536">
                      <a:extLst>
                        <a:ext uri="{9D8B030D-6E8A-4147-A177-3AD203B41FA5}">
                          <a16:colId xmlns:a16="http://schemas.microsoft.com/office/drawing/2014/main" val="2497518623"/>
                        </a:ext>
                      </a:extLst>
                    </a:gridCol>
                    <a:gridCol w="5616625">
                      <a:extLst>
                        <a:ext uri="{9D8B030D-6E8A-4147-A177-3AD203B41FA5}">
                          <a16:colId xmlns:a16="http://schemas.microsoft.com/office/drawing/2014/main" val="3420487553"/>
                        </a:ext>
                      </a:extLst>
                    </a:gridCol>
                  </a:tblGrid>
                  <a:tr h="39372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取代反应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加成反应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7849" marR="47849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1745778"/>
                      </a:ext>
                    </a:extLst>
                  </a:tr>
                  <a:tr h="1837727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通式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D</a:t>
                          </a:r>
                          <a14:m>
                            <m:oMath xmlns:m="http://schemas.openxmlformats.org/officeDocument/2006/math"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uFill>
                                        <a:solidFill>
                                          <a:srgbClr val="000000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sz="24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</m:e>
                                </m:mr>
                                <m:m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zh-CN" sz="2400" b="1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Fill>
                                              <a:solidFill>
                                                <a:srgbClr val="000000"/>
                                              </a:solidFill>
                                            </a:u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400" b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       </m:t>
                                        </m:r>
                                      </m:e>
                                    </m:acc>
                                  </m:e>
                                </m:mr>
                              </m:m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D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代替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或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代替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7849" marR="47849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51700751"/>
                      </a:ext>
                    </a:extLst>
                  </a:tr>
                  <a:tr h="4879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键的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变化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方式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一般是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或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键断裂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结合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个原子或原子团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另一个原子或原子团同代替下来的基团结合成另一种物质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不饱和键中不稳定的键断裂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不饱和碳原子直接和其他原子或原子团结合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7849" marR="47849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75452590"/>
                      </a:ext>
                    </a:extLst>
                  </a:tr>
                  <a:tr h="39372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产物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两种或多种物质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一般是一种物质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7849" marR="47849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80637546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84349741"/>
                  </p:ext>
                </p:extLst>
              </p:nvPr>
            </p:nvGraphicFramePr>
            <p:xfrm>
              <a:off x="406575" y="1883299"/>
              <a:ext cx="11377264" cy="4540987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36103">
                      <a:extLst>
                        <a:ext uri="{9D8B030D-6E8A-4147-A177-3AD203B41FA5}">
                          <a16:colId xmlns:a16="http://schemas.microsoft.com/office/drawing/2014/main" val="1856388147"/>
                        </a:ext>
                      </a:extLst>
                    </a:gridCol>
                    <a:gridCol w="4824536">
                      <a:extLst>
                        <a:ext uri="{9D8B030D-6E8A-4147-A177-3AD203B41FA5}">
                          <a16:colId xmlns:a16="http://schemas.microsoft.com/office/drawing/2014/main" val="2497518623"/>
                        </a:ext>
                      </a:extLst>
                    </a:gridCol>
                    <a:gridCol w="5616625">
                      <a:extLst>
                        <a:ext uri="{9D8B030D-6E8A-4147-A177-3AD203B41FA5}">
                          <a16:colId xmlns:a16="http://schemas.microsoft.com/office/drawing/2014/main" val="3420487553"/>
                        </a:ext>
                      </a:extLst>
                    </a:gridCol>
                  </a:tblGrid>
                  <a:tr h="42805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取代反应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加成反应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7849" marR="47849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1745778"/>
                      </a:ext>
                    </a:extLst>
                  </a:tr>
                  <a:tr h="1837727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通式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9571" t="-25497" r="-116667" b="-1331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7849" marR="47849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51700751"/>
                      </a:ext>
                    </a:extLst>
                  </a:tr>
                  <a:tr h="185083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键的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变化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方式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一般是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或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键断裂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结合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个原子或原子团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另一个原子或原子团同代替下来的基团结合成另一种物质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不饱和键中不稳定的键断裂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不饱和碳原子直接和其他原子或原子团结合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7849" marR="47849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75452590"/>
                      </a:ext>
                    </a:extLst>
                  </a:tr>
                  <a:tr h="42437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产物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两种或多种物质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一般是一种物质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7849" marR="47849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80637546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1230" y="2420888"/>
            <a:ext cx="2123225" cy="70971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21358" y="2348880"/>
            <a:ext cx="1930205" cy="100542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11230" y="3692983"/>
            <a:ext cx="2561946" cy="35781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64591" y="3392597"/>
            <a:ext cx="1618360" cy="70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4928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24典例1.eps" descr="id:21474883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7048" y="908720"/>
            <a:ext cx="1203325" cy="387350"/>
          </a:xfrm>
          <a:prstGeom prst="rect">
            <a:avLst/>
          </a:prstGeom>
        </p:spPr>
      </p:pic>
      <p:pic>
        <p:nvPicPr>
          <p:cNvPr id="7" name="24答案.eps" descr="id:214748833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2963" y="3752166"/>
            <a:ext cx="840740" cy="29972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99124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反应中，属于加成反应且产物为纯净物的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等物质的量的氯气与乙烷在光照条件下反应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乙烯与水在一定条件下发生反应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乙烯与氢气按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的体积比在催化剂作用下反应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苯与液溴在溴化铁作催化剂条件下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48726" y="3578860"/>
            <a:ext cx="3898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486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解析.eps" descr="id:21474883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9930" y="982060"/>
            <a:ext cx="840740" cy="29972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物质的量的氯气与乙烷在光照条件下发生取代反应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产物是多种氯代乙烷和氯化氢的混合物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乙烯与水在一定条件下发生加成反应生成乙醇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产物为纯净物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乙烯与氢气按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的体积比在催化剂作用下反应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氢气过量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反应后得到乙烷和氢气的混合物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苯与液溴在溴化铁作催化剂条件下发生取代反应生成溴苯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28937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鉴别</a:t>
            </a:r>
            <a:r>
              <a:rPr lang="zh-CN" altLang="zh-CN" b="1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甲烷和乙烯的方法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）点燃法：在空气中点燃，火焰明亮、有黑烟的是乙烯，产生蓝色火焰的是甲烷。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）通入酸性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KMnO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溶液：使之褪色的是乙烯。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）通入溴水：使之褪色的是乙烯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要点2.eps" descr="id:21474895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8720"/>
            <a:ext cx="1228725" cy="43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1227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典例2.eps" descr="id:21474883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6011" y="921777"/>
            <a:ext cx="1203325" cy="387350"/>
          </a:xfrm>
          <a:prstGeom prst="rect">
            <a:avLst/>
          </a:prstGeom>
        </p:spPr>
      </p:pic>
      <p:pic>
        <p:nvPicPr>
          <p:cNvPr id="5" name="24答案.eps" descr="id:21474883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6011" y="4250378"/>
            <a:ext cx="840740" cy="299720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乙烯能被酸性高锰酸钾溶液氧化生成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。既可以用来鉴别乙烷和乙烯，又可以用来除去乙烷中混有的少量乙烯的方法是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在空气中燃烧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通入足量溴水中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通入酸性高锰酸钾溶液中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通入水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414686" y="4077072"/>
            <a:ext cx="3898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748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30629" y="620688"/>
            <a:ext cx="4924817" cy="61153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6654" y="1232224"/>
            <a:ext cx="9786574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1733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解析.eps" descr="id:21474883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80728"/>
            <a:ext cx="840740" cy="299720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和乙烯在空气中燃烧的现象不易区分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且燃烧也会消耗乙烷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不能通过燃烧鉴别和除杂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乙烯能与溴水发生加成反应而使溴水褪色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产物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二溴乙烷为液体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乙烷不与溴水反应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可用溴水鉴别和除去乙烷中的乙烯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乙烯被酸性高锰酸钾溶液氧化生成二氧化碳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引入新杂质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不能用于除杂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乙烯和乙烷都难溶于水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不能用水鉴别和除杂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49647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用酸性高锰酸钾溶液鉴别乙烯和乙烷。由于乙烯和酸性高锰酸钾溶液反应生成二氧化碳气体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因此不适合用酸性高锰酸钾溶液除去乙烷中的乙烯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顿有所悟.eps" descr="id:214748834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886405"/>
            <a:ext cx="1667510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84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63863" y="624104"/>
            <a:ext cx="6275045" cy="644656"/>
          </a:xfrm>
          <a:prstGeom prst="rect">
            <a:avLst/>
          </a:prstGeom>
        </p:spPr>
      </p:pic>
      <p:pic>
        <p:nvPicPr>
          <p:cNvPr id="4" name="知识点1.eps" descr="id:21474882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8106" y="1477962"/>
            <a:ext cx="1409700" cy="389255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33394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甲烷</a:t>
            </a:r>
            <a:r>
              <a:rPr lang="zh-CN" altLang="zh-CN" b="1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的组成与</a:t>
            </a:r>
            <a:r>
              <a:rPr lang="zh-CN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结构</a:t>
            </a:r>
            <a:endParaRPr lang="zh-CN" altLang="en-US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5488855"/>
              </p:ext>
            </p:extLst>
          </p:nvPr>
        </p:nvGraphicFramePr>
        <p:xfrm>
          <a:off x="406574" y="1982018"/>
          <a:ext cx="11309589" cy="2983230"/>
        </p:xfrm>
        <a:graphic>
          <a:graphicData uri="http://schemas.openxmlformats.org/drawingml/2006/table">
            <a:tbl>
              <a:tblPr firstRow="1" firstCol="1" bandRow="1"/>
              <a:tblGrid>
                <a:gridCol w="1349519">
                  <a:extLst>
                    <a:ext uri="{9D8B030D-6E8A-4147-A177-3AD203B41FA5}">
                      <a16:colId xmlns:a16="http://schemas.microsoft.com/office/drawing/2014/main" val="4233965726"/>
                    </a:ext>
                  </a:extLst>
                </a:gridCol>
                <a:gridCol w="1484578">
                  <a:extLst>
                    <a:ext uri="{9D8B030D-6E8A-4147-A177-3AD203B41FA5}">
                      <a16:colId xmlns:a16="http://schemas.microsoft.com/office/drawing/2014/main" val="1852284177"/>
                    </a:ext>
                  </a:extLst>
                </a:gridCol>
                <a:gridCol w="1707264">
                  <a:extLst>
                    <a:ext uri="{9D8B030D-6E8A-4147-A177-3AD203B41FA5}">
                      <a16:colId xmlns:a16="http://schemas.microsoft.com/office/drawing/2014/main" val="3499811386"/>
                    </a:ext>
                  </a:extLst>
                </a:gridCol>
                <a:gridCol w="1929951">
                  <a:extLst>
                    <a:ext uri="{9D8B030D-6E8A-4147-A177-3AD203B41FA5}">
                      <a16:colId xmlns:a16="http://schemas.microsoft.com/office/drawing/2014/main" val="3654466311"/>
                    </a:ext>
                  </a:extLst>
                </a:gridCol>
                <a:gridCol w="4838277">
                  <a:extLst>
                    <a:ext uri="{9D8B030D-6E8A-4147-A177-3AD203B41FA5}">
                      <a16:colId xmlns:a16="http://schemas.microsoft.com/office/drawing/2014/main" val="142961135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分子式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电子式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结构式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空间构型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甲烷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的分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子模型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16134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正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四面体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球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棍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模型</a:t>
                      </a:r>
                      <a:r>
                        <a:rPr lang="en-US" altLang="zh-CN" sz="1050" b="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空间填充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模型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8597796"/>
                  </a:ext>
                </a:extLst>
              </a:tr>
            </a:tbl>
          </a:graphicData>
        </a:graphic>
      </p:graphicFrame>
      <p:pic>
        <p:nvPicPr>
          <p:cNvPr id="1027" name="l3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857" y="2905171"/>
            <a:ext cx="1610161" cy="1309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l3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4650" y="2767365"/>
            <a:ext cx="1672382" cy="164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l3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630" y="2781171"/>
            <a:ext cx="1724025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88546" y="3068960"/>
            <a:ext cx="1171026" cy="145491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96017" y="3043690"/>
            <a:ext cx="1311895" cy="1505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147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个碳原子以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个单键与其他原子相结合时：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）如果这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个原子相同，则分别在四面体的顶点上，构成正四面体。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）如果这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个原子不相同，则分别在四面体的顶点上，但不是正四面体。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）无论这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个原子是否相同，都不可能在同一平面上，并且最多有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个原子共面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997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知识点2.eps" descr="id:21474882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1330" y="900094"/>
            <a:ext cx="1504950" cy="3994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内容占位符 8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36712"/>
                <a:ext cx="11485848" cy="441120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smtClean="0">
                    <a:solidFill>
                      <a:srgbClr val="39B97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   </a:t>
                </a:r>
                <a:r>
                  <a:rPr lang="zh-CN" altLang="zh-CN" b="1" smtClean="0">
                    <a:solidFill>
                      <a:srgbClr val="39B97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甲烷</a:t>
                </a:r>
                <a:r>
                  <a:rPr lang="zh-CN" altLang="zh-CN" b="1">
                    <a:solidFill>
                      <a:srgbClr val="39B97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的化学性质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甲烷是一种无色、无味、难溶于水的气体，熔点为－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82.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，沸点为－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164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，密度比空气小。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甲烷性质稳定，不与强酸、强碱、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KMnO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等物质反应。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可燃性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zh-CN" altLang="zh-CN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点燃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uFill>
                                    <a:solidFill>
                                      <a:srgbClr val="000000"/>
                                    </a:solidFill>
                                  </a:u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点燃甲烷前必须检验纯度。空气中的甲烷含量在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16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体积分数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）范围内时，遇火花将发生爆炸；煤矿中的瓦斯爆炸多数与甲烷气体爆炸有关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内容占位符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36712"/>
                <a:ext cx="11485848" cy="4411208"/>
              </a:xfrm>
              <a:blipFill>
                <a:blip r:embed="rId3"/>
                <a:stretch>
                  <a:fillRect l="-796" r="-849" b="-1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8397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2216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取代反应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：有机化合物分子中的某种原子（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或原子团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）被另一种原子（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或原子团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）所取代的反应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能与卤素单质在光照下发生取代反应，瓶壁上有油状液体生成物附着。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）反应两条件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外部条件：光照，但日光直射会发生爆炸；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反应物：卤素单质，注意氯水、溴水与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不反应。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）反应两特点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逐步取代、同时发生：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发生取代反应时，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分子中的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原子逐步被氯原子取代，各步反应又往往是同时发生的，得到的是多种产物的混合物；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分子中每有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mol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原子被取代，则消耗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mol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，生成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mol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HCl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875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同系物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一差、二同、三注意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一差：分子组成相差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个或若干个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原子团。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二同：分子通式相同，同类物质。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三注意：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必须为同一类物质；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结构相似（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有相似的原子连接方式或相同的官能团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）且官能团的种类和数目相同（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官能团后面将学习到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化学性质相似，物理性质不同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知识点3.eps" descr="id:21474894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2168" y="908720"/>
            <a:ext cx="1623695" cy="43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136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石油</a:t>
            </a:r>
            <a:r>
              <a:rPr lang="zh-CN" altLang="zh-CN" b="1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的炼制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）石油的分馏是物理变化，得到的馏分是混合物。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）石油的催化裂化和裂解是化学变化。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催化裂化与裂解的主要不同：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反应条件不同，催化裂化是加热、加压、使用催化剂，而裂解所需的温度更高；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目的不同，催化裂化是为了提高石油分馏产品中轻质油的产量和质量，裂解是为了获得乙烯、丙烯等气态短链烃。石油裂解是生产乙烯的主要方法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）裂化汽油和直馏汽油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裂化汽油由重油催化裂化而得到，其中含有液态不饱和烃，如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；直馏汽油由石油分馏直接得到，一般不含不饱和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烃。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/>
          <p:nvPr/>
        </p:nvPicPr>
        <p:blipFill>
          <a:blip r:embed="rId2"/>
          <a:stretch>
            <a:fillRect/>
          </a:stretch>
        </p:blipFill>
        <p:spPr>
          <a:xfrm>
            <a:off x="10350141" y="5085184"/>
            <a:ext cx="1477645" cy="694690"/>
          </a:xfrm>
          <a:prstGeom prst="rect">
            <a:avLst/>
          </a:prstGeom>
        </p:spPr>
      </p:pic>
      <p:pic>
        <p:nvPicPr>
          <p:cNvPr id="7" name="知识点4.eps" descr="id:214748949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908720"/>
            <a:ext cx="1623695" cy="43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030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乙烯</a:t>
            </a:r>
            <a:r>
              <a:rPr lang="zh-CN" altLang="zh-CN" b="1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的结构与性质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结构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，电子式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，该分子中的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个原子处于同一平面上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知识点5.eps" descr="id:21474894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09603"/>
            <a:ext cx="1623695" cy="431165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3"/>
          <a:stretch>
            <a:fillRect/>
          </a:stretch>
        </p:blipFill>
        <p:spPr>
          <a:xfrm>
            <a:off x="8687494" y="1412776"/>
            <a:ext cx="2267585" cy="9874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7054" y="1556792"/>
            <a:ext cx="2242048" cy="90864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6734" y="2569474"/>
            <a:ext cx="1608683" cy="484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299413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1230</Words>
  <Application>Microsoft Office PowerPoint</Application>
  <PresentationFormat>自定义</PresentationFormat>
  <Paragraphs>110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408</cp:revision>
  <dcterms:created xsi:type="dcterms:W3CDTF">2020-11-06T05:24:00Z</dcterms:created>
  <dcterms:modified xsi:type="dcterms:W3CDTF">2025-09-27T12:21:21Z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